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68" r:id="rId11"/>
    <p:sldId id="279" r:id="rId12"/>
    <p:sldId id="28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gFWhQ5V80Ro6Bo+a7A2loKDI2k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6"/>
    <p:restoredTop sz="94789"/>
  </p:normalViewPr>
  <p:slideViewPr>
    <p:cSldViewPr snapToGrid="0">
      <p:cViewPr varScale="1">
        <p:scale>
          <a:sx n="117" d="100"/>
          <a:sy n="117" d="100"/>
        </p:scale>
        <p:origin x="1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29c90234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129c90234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29c90234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129c90234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16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ctrTitle"/>
          </p:nvPr>
        </p:nvSpPr>
        <p:spPr>
          <a:xfrm>
            <a:off x="471340" y="1122363"/>
            <a:ext cx="578576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ubTitle" idx="1"/>
          </p:nvPr>
        </p:nvSpPr>
        <p:spPr>
          <a:xfrm>
            <a:off x="471340" y="3602038"/>
            <a:ext cx="578576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2" name="Google Shape;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7075" y="5703539"/>
            <a:ext cx="3117850" cy="807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13294B"/>
                </a:solidFill>
              </a:defRPr>
            </a:lvl1pPr>
            <a:lvl2pPr lvl="1">
              <a:buNone/>
              <a:defRPr sz="1300">
                <a:solidFill>
                  <a:srgbClr val="13294B"/>
                </a:solidFill>
              </a:defRPr>
            </a:lvl2pPr>
            <a:lvl3pPr lvl="2">
              <a:buNone/>
              <a:defRPr sz="1300">
                <a:solidFill>
                  <a:srgbClr val="13294B"/>
                </a:solidFill>
              </a:defRPr>
            </a:lvl3pPr>
            <a:lvl4pPr lvl="3">
              <a:buNone/>
              <a:defRPr sz="1300">
                <a:solidFill>
                  <a:srgbClr val="13294B"/>
                </a:solidFill>
              </a:defRPr>
            </a:lvl4pPr>
            <a:lvl5pPr lvl="4">
              <a:buNone/>
              <a:defRPr sz="1300">
                <a:solidFill>
                  <a:srgbClr val="13294B"/>
                </a:solidFill>
              </a:defRPr>
            </a:lvl5pPr>
            <a:lvl6pPr lvl="5">
              <a:buNone/>
              <a:defRPr sz="1300">
                <a:solidFill>
                  <a:srgbClr val="13294B"/>
                </a:solidFill>
              </a:defRPr>
            </a:lvl6pPr>
            <a:lvl7pPr lvl="6">
              <a:buNone/>
              <a:defRPr sz="1300">
                <a:solidFill>
                  <a:srgbClr val="13294B"/>
                </a:solidFill>
              </a:defRPr>
            </a:lvl7pPr>
            <a:lvl8pPr lvl="7">
              <a:buNone/>
              <a:defRPr sz="1300">
                <a:solidFill>
                  <a:srgbClr val="13294B"/>
                </a:solidFill>
              </a:defRPr>
            </a:lvl8pPr>
            <a:lvl9pPr lvl="8">
              <a:buNone/>
              <a:defRPr sz="1300">
                <a:solidFill>
                  <a:srgbClr val="1329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title"/>
          </p:nvPr>
        </p:nvSpPr>
        <p:spPr>
          <a:xfrm>
            <a:off x="378823" y="196446"/>
            <a:ext cx="114343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b="1" i="0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78823" y="1690688"/>
            <a:ext cx="11434354" cy="408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Char char="•"/>
              <a:defRPr>
                <a:solidFill>
                  <a:srgbClr val="13294B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Char char="•"/>
              <a:defRPr>
                <a:solidFill>
                  <a:srgbClr val="13294B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Char char="•"/>
              <a:defRPr>
                <a:solidFill>
                  <a:srgbClr val="13294B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Char char="•"/>
              <a:defRPr>
                <a:solidFill>
                  <a:srgbClr val="13294B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rgbClr val="13294B"/>
                </a:solidFill>
              </a:defRPr>
            </a:lvl1pPr>
            <a:lvl2pPr lvl="1">
              <a:buNone/>
              <a:defRPr sz="1300">
                <a:solidFill>
                  <a:srgbClr val="13294B"/>
                </a:solidFill>
              </a:defRPr>
            </a:lvl2pPr>
            <a:lvl3pPr lvl="2">
              <a:buNone/>
              <a:defRPr sz="1300">
                <a:solidFill>
                  <a:srgbClr val="13294B"/>
                </a:solidFill>
              </a:defRPr>
            </a:lvl3pPr>
            <a:lvl4pPr lvl="3">
              <a:buNone/>
              <a:defRPr sz="1300">
                <a:solidFill>
                  <a:srgbClr val="13294B"/>
                </a:solidFill>
              </a:defRPr>
            </a:lvl4pPr>
            <a:lvl5pPr lvl="4">
              <a:buNone/>
              <a:defRPr sz="1300">
                <a:solidFill>
                  <a:srgbClr val="13294B"/>
                </a:solidFill>
              </a:defRPr>
            </a:lvl5pPr>
            <a:lvl6pPr lvl="5">
              <a:buNone/>
              <a:defRPr sz="1300">
                <a:solidFill>
                  <a:srgbClr val="13294B"/>
                </a:solidFill>
              </a:defRPr>
            </a:lvl6pPr>
            <a:lvl7pPr lvl="6">
              <a:buNone/>
              <a:defRPr sz="1300">
                <a:solidFill>
                  <a:srgbClr val="13294B"/>
                </a:solidFill>
              </a:defRPr>
            </a:lvl7pPr>
            <a:lvl8pPr lvl="7">
              <a:buNone/>
              <a:defRPr sz="1300">
                <a:solidFill>
                  <a:srgbClr val="13294B"/>
                </a:solidFill>
              </a:defRPr>
            </a:lvl8pPr>
            <a:lvl9pPr lvl="8">
              <a:buNone/>
              <a:defRPr sz="1300">
                <a:solidFill>
                  <a:srgbClr val="1329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ldNum" idx="2"/>
          </p:nvPr>
        </p:nvSpPr>
        <p:spPr>
          <a:xfrm>
            <a:off x="9229050" y="62532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4400"/>
              <a:buFont typeface="Georgia"/>
              <a:buNone/>
              <a:defRPr sz="4400" b="1" i="0" u="none" strike="noStrike" cap="none">
                <a:solidFill>
                  <a:srgbClr val="E84A27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B94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B9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"/>
          <p:cNvSpPr txBox="1">
            <a:spLocks noGrp="1"/>
          </p:cNvSpPr>
          <p:nvPr>
            <p:ph type="ctrTitle"/>
          </p:nvPr>
        </p:nvSpPr>
        <p:spPr>
          <a:xfrm>
            <a:off x="809550" y="1342375"/>
            <a:ext cx="10572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/>
            <a:r>
              <a:rPr lang="en-US" sz="6600" dirty="0"/>
              <a:t>Atari Pong with DQN</a:t>
            </a:r>
            <a:endParaRPr sz="6600" dirty="0"/>
          </a:p>
        </p:txBody>
      </p:sp>
      <p:sp>
        <p:nvSpPr>
          <p:cNvPr id="24" name="Google Shape;24;p1"/>
          <p:cNvSpPr txBox="1">
            <a:spLocks noGrp="1"/>
          </p:cNvSpPr>
          <p:nvPr>
            <p:ph type="subTitle" idx="1"/>
          </p:nvPr>
        </p:nvSpPr>
        <p:spPr>
          <a:xfrm>
            <a:off x="3203090" y="3102463"/>
            <a:ext cx="57858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200" b="1" dirty="0">
                <a:latin typeface="Georgia"/>
                <a:ea typeface="Georgia"/>
                <a:cs typeface="Georgia"/>
                <a:sym typeface="Georgia"/>
              </a:rPr>
              <a:t>Rahil Makadia</a:t>
            </a:r>
            <a:endParaRPr sz="2200" b="1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Google Shape;25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29c902345_0_34"/>
          <p:cNvSpPr txBox="1">
            <a:spLocks noGrp="1"/>
          </p:cNvSpPr>
          <p:nvPr>
            <p:ph type="ctrTitle"/>
          </p:nvPr>
        </p:nvSpPr>
        <p:spPr>
          <a:xfrm>
            <a:off x="809550" y="2548950"/>
            <a:ext cx="10572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-US" sz="6600"/>
              <a:t>Questions ?</a:t>
            </a:r>
            <a:endParaRPr sz="6600"/>
          </a:p>
        </p:txBody>
      </p:sp>
      <p:sp>
        <p:nvSpPr>
          <p:cNvPr id="158" name="Google Shape;158;g2129c902345_0_3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29c902345_0_34"/>
          <p:cNvSpPr txBox="1">
            <a:spLocks noGrp="1"/>
          </p:cNvSpPr>
          <p:nvPr>
            <p:ph type="ctrTitle"/>
          </p:nvPr>
        </p:nvSpPr>
        <p:spPr>
          <a:xfrm>
            <a:off x="809550" y="2548950"/>
            <a:ext cx="105729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-US" sz="6600" dirty="0"/>
              <a:t>Backup Slides</a:t>
            </a:r>
            <a:endParaRPr sz="6600" dirty="0"/>
          </a:p>
        </p:txBody>
      </p:sp>
      <p:sp>
        <p:nvSpPr>
          <p:cNvPr id="158" name="Google Shape;158;g2129c902345_0_3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525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3B96-7C19-3957-541C-E233E52A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II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2CED5-2C14-DF6F-DB9B-C2DFF5DC9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EEDD9-BA74-55A8-91A8-EF7C1ADEFAA6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34DA46F-B8D0-8CD8-5EE0-9A1D029C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438" y="1522009"/>
            <a:ext cx="5372100" cy="412750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5357DA-6A85-955D-B8A3-49210312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1522009"/>
            <a:ext cx="5359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4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1BF09-7A63-89B7-87A5-3BDD9AE7A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B2842-714F-5F02-7F2D-F16E9FF91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23" y="1690688"/>
            <a:ext cx="7199234" cy="4083947"/>
          </a:xfrm>
        </p:spPr>
        <p:txBody>
          <a:bodyPr/>
          <a:lstStyle/>
          <a:p>
            <a:r>
              <a:rPr lang="en-US" dirty="0"/>
              <a:t>Table tennis-themed game from the 70s by Atari</a:t>
            </a:r>
          </a:p>
          <a:p>
            <a:endParaRPr lang="en-US" dirty="0"/>
          </a:p>
          <a:p>
            <a:r>
              <a:rPr lang="en-US" dirty="0" err="1"/>
              <a:t>OpenAI</a:t>
            </a:r>
            <a:r>
              <a:rPr lang="en-US" dirty="0"/>
              <a:t> gym environment for the same.</a:t>
            </a:r>
          </a:p>
          <a:p>
            <a:endParaRPr lang="en-US" dirty="0"/>
          </a:p>
          <a:p>
            <a:r>
              <a:rPr lang="en-US" dirty="0"/>
              <a:t>Training done using the Deep Q-Learning Algorithm</a:t>
            </a:r>
            <a:r>
              <a:rPr lang="en-US" baseline="30000" dirty="0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45868-0962-99F9-90AC-22AB515B6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BAC72-D825-41E1-D118-E91567AFA3D1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5C4188-6003-1E16-A24B-60FD167FD934}"/>
              </a:ext>
            </a:extLst>
          </p:cNvPr>
          <p:cNvGrpSpPr/>
          <p:nvPr/>
        </p:nvGrpSpPr>
        <p:grpSpPr>
          <a:xfrm>
            <a:off x="7982189" y="145731"/>
            <a:ext cx="3426856" cy="5890514"/>
            <a:chOff x="7982189" y="145731"/>
            <a:chExt cx="3426856" cy="5890514"/>
          </a:xfrm>
        </p:grpSpPr>
        <p:pic>
          <p:nvPicPr>
            <p:cNvPr id="1026" name="Picture 2" descr="A vertical wooden structure with a visual display unit embedded in the front side.">
              <a:extLst>
                <a:ext uri="{FF2B5EF4-FFF2-40B4-BE49-F238E27FC236}">
                  <a16:creationId xmlns:a16="http://schemas.microsoft.com/office/drawing/2014/main" id="{0AE87617-0B68-B514-3C9D-35BE9B9F0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2189" y="145731"/>
              <a:ext cx="3426856" cy="5628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E9C246-A313-5D17-9BE6-6966B12EF340}"/>
                </a:ext>
              </a:extLst>
            </p:cNvPr>
            <p:cNvSpPr txBox="1"/>
            <p:nvPr/>
          </p:nvSpPr>
          <p:spPr>
            <a:xfrm>
              <a:off x="8614690" y="5774635"/>
              <a:ext cx="27943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/>
                  </a:solidFill>
                </a:rPr>
                <a:t>Credit: Chris Rand / Wikimedia Commons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51874-9848-CB67-CBA0-435CFF553203}"/>
              </a:ext>
            </a:extLst>
          </p:cNvPr>
          <p:cNvSpPr txBox="1"/>
          <p:nvPr/>
        </p:nvSpPr>
        <p:spPr>
          <a:xfrm>
            <a:off x="614846" y="6297325"/>
            <a:ext cx="922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</a:rPr>
              <a:t>1</a:t>
            </a:r>
            <a:r>
              <a:rPr lang="en-US" sz="1200" dirty="0">
                <a:solidFill>
                  <a:schemeClr val="bg1"/>
                </a:solidFill>
              </a:rPr>
              <a:t>Mnih, V., </a:t>
            </a:r>
            <a:r>
              <a:rPr lang="en-US" sz="1200" dirty="0" err="1">
                <a:solidFill>
                  <a:schemeClr val="bg1"/>
                </a:solidFill>
              </a:rPr>
              <a:t>Kavukcuoglu</a:t>
            </a:r>
            <a:r>
              <a:rPr lang="en-US" sz="1200" dirty="0">
                <a:solidFill>
                  <a:schemeClr val="bg1"/>
                </a:solidFill>
              </a:rPr>
              <a:t>, K., Silver, D. et al. Human-level control through deep reinforcement learning. Nature 518, 529–533 (2015).</a:t>
            </a:r>
          </a:p>
        </p:txBody>
      </p:sp>
    </p:spTree>
    <p:extLst>
      <p:ext uri="{BB962C8B-B14F-4D97-AF65-F5344CB8AC3E}">
        <p14:creationId xmlns:p14="http://schemas.microsoft.com/office/powerpoint/2010/main" val="33108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C0BE-1D63-CB3C-E06E-68EDB5E8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overview – again </a:t>
            </a:r>
            <a:r>
              <a:rPr lang="en-US" dirty="0">
                <a:sym typeface="Wingdings" pitchFamily="2" charset="2"/>
              </a:rPr>
              <a:t>:)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BA633-FCB1-C840-EF0F-C89AC400A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55E18-B1C7-57BA-0718-6F036C203FF4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2A4303-AEDE-FF57-D2ED-0883B1399C4D}"/>
              </a:ext>
            </a:extLst>
          </p:cNvPr>
          <p:cNvGrpSpPr/>
          <p:nvPr/>
        </p:nvGrpSpPr>
        <p:grpSpPr>
          <a:xfrm>
            <a:off x="2209800" y="1320130"/>
            <a:ext cx="7772400" cy="4755528"/>
            <a:chOff x="2209800" y="1343880"/>
            <a:chExt cx="7772400" cy="4755528"/>
          </a:xfrm>
        </p:grpSpPr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F49146BB-6ABD-1263-2BF7-BCB778FE7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343880"/>
              <a:ext cx="7772400" cy="449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252C0E-9147-CBA5-B6EB-D23D52CA9C7A}"/>
                </a:ext>
              </a:extLst>
            </p:cNvPr>
            <p:cNvSpPr txBox="1"/>
            <p:nvPr/>
          </p:nvSpPr>
          <p:spPr>
            <a:xfrm>
              <a:off x="8500704" y="5837798"/>
              <a:ext cx="14814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2"/>
                  </a:solidFill>
                </a:rPr>
                <a:t>Credit: Mnih et al. [1]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40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3C37-4936-CBF3-885D-1DF10713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FCF9-EE5E-F86B-44D4-7C3C729A8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E8AAF-F743-4E80-2981-159A8BC13462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148D87D-2E10-D0A5-F4CB-DA8268434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67169"/>
              </p:ext>
            </p:extLst>
          </p:nvPr>
        </p:nvGraphicFramePr>
        <p:xfrm>
          <a:off x="2064987" y="1600200"/>
          <a:ext cx="8062026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1013">
                  <a:extLst>
                    <a:ext uri="{9D8B030D-6E8A-4147-A177-3AD203B41FA5}">
                      <a16:colId xmlns:a16="http://schemas.microsoft.com/office/drawing/2014/main" val="2504882701"/>
                    </a:ext>
                  </a:extLst>
                </a:gridCol>
                <a:gridCol w="4031013">
                  <a:extLst>
                    <a:ext uri="{9D8B030D-6E8A-4147-A177-3AD203B41FA5}">
                      <a16:colId xmlns:a16="http://schemas.microsoft.com/office/drawing/2014/main" val="1433371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</a:t>
                      </a:r>
                    </a:p>
                  </a:txBody>
                  <a:tcPr anchor="ctr">
                    <a:solidFill>
                      <a:srgbClr val="1229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Value</a:t>
                      </a:r>
                    </a:p>
                  </a:txBody>
                  <a:tcPr anchor="ctr">
                    <a:solidFill>
                      <a:srgbClr val="1229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29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539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Discount Factor (γ)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82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Exploration Factor (ε)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 </a:t>
                      </a:r>
                      <a:r>
                        <a:rPr lang="en-US" sz="2400" dirty="0">
                          <a:sym typeface="Wingdings" pitchFamily="2" charset="2"/>
                        </a:rPr>
                        <a:t> 0.02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951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0.0001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95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Initial Memory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376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/>
                        <a:t>Memory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1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dirty="0"/>
                        <a:t>Target 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27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488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209F-87CC-9D88-EF20-9AFC201D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BC0F4-50E3-F898-C70B-9257C23D3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23" y="1690688"/>
            <a:ext cx="6912626" cy="4083947"/>
          </a:xfrm>
        </p:spPr>
        <p:txBody>
          <a:bodyPr/>
          <a:lstStyle/>
          <a:p>
            <a:r>
              <a:rPr lang="en-US" dirty="0"/>
              <a:t>Return every 4</a:t>
            </a:r>
            <a:r>
              <a:rPr lang="en-US" baseline="30000" dirty="0"/>
              <a:t>th</a:t>
            </a:r>
            <a:r>
              <a:rPr lang="en-US" dirty="0"/>
              <a:t> frame</a:t>
            </a:r>
          </a:p>
          <a:p>
            <a:pPr lvl="1"/>
            <a:r>
              <a:rPr lang="en-US" dirty="0"/>
              <a:t>This is because a given frame isn’t significantly different from the previous one</a:t>
            </a:r>
          </a:p>
          <a:p>
            <a:endParaRPr lang="en-US" dirty="0"/>
          </a:p>
          <a:p>
            <a:r>
              <a:rPr lang="en-US" dirty="0"/>
              <a:t>Downsize image for efficiency</a:t>
            </a:r>
          </a:p>
          <a:p>
            <a:pPr lvl="1"/>
            <a:r>
              <a:rPr lang="en-US" dirty="0"/>
              <a:t>4 frames stacked together, input size=84x84x4</a:t>
            </a:r>
          </a:p>
          <a:p>
            <a:pPr lvl="1"/>
            <a:endParaRPr lang="en-US" dirty="0"/>
          </a:p>
          <a:p>
            <a:r>
              <a:rPr lang="en-US" dirty="0"/>
              <a:t>Change input to grayscale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00BE1-A3EE-4DF8-AAD3-AB4BEDDFD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9E0C5-E9DF-0CBB-3749-9F6A76C00218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DCEA83-587F-8EFD-7359-C48E0B7F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449" y="1081958"/>
            <a:ext cx="4680801" cy="49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6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6EE6-75FB-0300-8805-F427883B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C6D92-07B5-471D-296B-436F92792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23" y="1690688"/>
            <a:ext cx="5717177" cy="4083947"/>
          </a:xfrm>
        </p:spPr>
        <p:txBody>
          <a:bodyPr/>
          <a:lstStyle/>
          <a:p>
            <a:r>
              <a:rPr lang="en-US" dirty="0"/>
              <a:t>Policy network trained for 3000 episodes</a:t>
            </a:r>
          </a:p>
          <a:p>
            <a:pPr lvl="1"/>
            <a:r>
              <a:rPr lang="en-US" dirty="0"/>
              <a:t>&gt; 5M steps!</a:t>
            </a:r>
          </a:p>
          <a:p>
            <a:endParaRPr lang="en-US" dirty="0"/>
          </a:p>
          <a:p>
            <a:r>
              <a:rPr lang="en-US" dirty="0"/>
              <a:t>Target network updated every 10,000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C2CDF-0BD7-B525-EEDD-CCFC297EB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A776D-B6A9-2820-BDCC-89D5E4C02A2E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8" name="bad_-21_4x.mov">
            <a:hlinkClick r:id="" action="ppaction://media"/>
            <a:extLst>
              <a:ext uri="{FF2B5EF4-FFF2-40B4-BE49-F238E27FC236}">
                <a16:creationId xmlns:a16="http://schemas.microsoft.com/office/drawing/2014/main" id="{84767E0F-8A68-2D3E-C585-6C5354F81A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9" y="1090665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7203-C89F-B21A-8730-542E527B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5EC9-7F55-DB42-8F6E-27AD934DA8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71A10-E597-72D2-737F-606E77C93A2D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A7A07BF-40A5-19A4-E700-87D35780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44" y="1332505"/>
            <a:ext cx="5809956" cy="457200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6DAA1BC-8C66-8CEC-92D1-3A28B7AF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63" y="1332505"/>
            <a:ext cx="58380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F6C62-81D7-D4DC-6E03-616AD183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11274-4009-5809-D89A-D2B63CABA5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58A21-07D1-7B6B-E437-BD8CC66D76C7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10" name="good_19_4x.mov">
            <a:hlinkClick r:id="" action="ppaction://media"/>
            <a:extLst>
              <a:ext uri="{FF2B5EF4-FFF2-40B4-BE49-F238E27FC236}">
                <a16:creationId xmlns:a16="http://schemas.microsoft.com/office/drawing/2014/main" id="{B18476EB-A904-BD15-8567-B7F014A9EA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0069" y="1264444"/>
            <a:ext cx="5486400" cy="4572000"/>
          </a:xfrm>
          <a:prstGeom prst="rect">
            <a:avLst/>
          </a:prstGeom>
        </p:spPr>
      </p:pic>
      <p:pic>
        <p:nvPicPr>
          <p:cNvPr id="11" name="good_21_4x.mov">
            <a:hlinkClick r:id="" action="ppaction://media"/>
            <a:extLst>
              <a:ext uri="{FF2B5EF4-FFF2-40B4-BE49-F238E27FC236}">
                <a16:creationId xmlns:a16="http://schemas.microsoft.com/office/drawing/2014/main" id="{D563569D-085D-749E-8A07-24AF75571B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55532" y="1264444"/>
            <a:ext cx="5486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63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BA40-5939-BD7F-C153-FA7FA2E6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5F19B-CA9E-36E7-2655-D6CAE418D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DQN is successfully able to learn the </a:t>
            </a:r>
            <a:r>
              <a:rPr lang="en-US" dirty="0" err="1"/>
              <a:t>OpenAI</a:t>
            </a:r>
            <a:r>
              <a:rPr lang="en-US" dirty="0"/>
              <a:t> Atari Pong implementation</a:t>
            </a:r>
          </a:p>
          <a:p>
            <a:endParaRPr lang="en-US" dirty="0"/>
          </a:p>
          <a:p>
            <a:r>
              <a:rPr lang="en-US" dirty="0"/>
              <a:t>3000 episodes is more than enough to get the trained agent to win every game</a:t>
            </a:r>
          </a:p>
          <a:p>
            <a:pPr lvl="1"/>
            <a:r>
              <a:rPr lang="en-US" dirty="0"/>
              <a:t>Nearly enough to get a perfect win on every game</a:t>
            </a:r>
          </a:p>
          <a:p>
            <a:pPr lvl="1"/>
            <a:endParaRPr lang="en-US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Dependence of different pre-processing techniques (smaller inputs, no frame stacking,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E6CAF-FFF6-5494-72A9-C09A14B4B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39820-74E6-A254-F8F2-7D2CC06E8C99}"/>
              </a:ext>
            </a:extLst>
          </p:cNvPr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0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252</Words>
  <Application>Microsoft Macintosh PowerPoint</Application>
  <PresentationFormat>Widescreen</PresentationFormat>
  <Paragraphs>76</Paragraphs>
  <Slides>12</Slides>
  <Notes>3</Notes>
  <HiddenSlides>2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Wingdings</vt:lpstr>
      <vt:lpstr>Office Theme</vt:lpstr>
      <vt:lpstr>Atari Pong with DQN</vt:lpstr>
      <vt:lpstr>Introduction</vt:lpstr>
      <vt:lpstr>DQN overview – again :)</vt:lpstr>
      <vt:lpstr>Hyperparameters</vt:lpstr>
      <vt:lpstr>Preprocessing</vt:lpstr>
      <vt:lpstr>Training</vt:lpstr>
      <vt:lpstr>Training</vt:lpstr>
      <vt:lpstr>Evaluation</vt:lpstr>
      <vt:lpstr>Conclusions and Future Work</vt:lpstr>
      <vt:lpstr>Questions ?</vt:lpstr>
      <vt:lpstr>Backup Slides</vt:lpstr>
      <vt:lpstr>Training – II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DQN with Atari Pong</dc:title>
  <dc:creator>Makadia, Rahil Rajankumar</dc:creator>
  <cp:lastModifiedBy>Makadia, Rahil Rajankumar</cp:lastModifiedBy>
  <cp:revision>42</cp:revision>
  <dcterms:created xsi:type="dcterms:W3CDTF">2023-03-30T21:31:43Z</dcterms:created>
  <dcterms:modified xsi:type="dcterms:W3CDTF">2023-04-24T21:25:19Z</dcterms:modified>
</cp:coreProperties>
</file>